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4" r:id="rId2"/>
    <p:sldId id="304" r:id="rId3"/>
    <p:sldId id="322" r:id="rId4"/>
    <p:sldId id="355" r:id="rId5"/>
    <p:sldId id="406" r:id="rId6"/>
    <p:sldId id="412" r:id="rId7"/>
    <p:sldId id="359" r:id="rId8"/>
    <p:sldId id="399" r:id="rId9"/>
    <p:sldId id="401" r:id="rId10"/>
    <p:sldId id="273" r:id="rId11"/>
    <p:sldId id="413" r:id="rId12"/>
    <p:sldId id="391" r:id="rId13"/>
    <p:sldId id="414" r:id="rId14"/>
    <p:sldId id="402" r:id="rId15"/>
    <p:sldId id="403" r:id="rId16"/>
    <p:sldId id="357" r:id="rId17"/>
    <p:sldId id="345" r:id="rId18"/>
    <p:sldId id="407" r:id="rId19"/>
    <p:sldId id="384" r:id="rId20"/>
    <p:sldId id="405" r:id="rId21"/>
    <p:sldId id="346" r:id="rId22"/>
    <p:sldId id="382" r:id="rId23"/>
    <p:sldId id="34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AF5"/>
    <a:srgbClr val="C1FFED"/>
    <a:srgbClr val="F9B3B9"/>
    <a:srgbClr val="F0918E"/>
    <a:srgbClr val="BD7262"/>
    <a:srgbClr val="8ADEF5"/>
    <a:srgbClr val="003A9D"/>
    <a:srgbClr val="F297C3"/>
    <a:srgbClr val="61A6E5"/>
    <a:srgbClr val="F78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3"/>
    <p:restoredTop sz="93729"/>
  </p:normalViewPr>
  <p:slideViewPr>
    <p:cSldViewPr snapToGrid="0" snapToObjects="1" showGuides="1">
      <p:cViewPr>
        <p:scale>
          <a:sx n="95" d="100"/>
          <a:sy n="95" d="100"/>
        </p:scale>
        <p:origin x="1192" y="1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4820-E37F-9245-812A-8C2941EBBF6C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FB26-D7FB-1E45-8948-B5EE06A03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5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안녕 친구들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우리는 졸작팀 편돌이에요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게임 타이틀은 노루막이에요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5232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403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1.wdp"/><Relationship Id="rId5" Type="http://schemas.microsoft.com/office/2007/relationships/hdphoto" Target="../media/hdphoto12.wdp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19.png"/><Relationship Id="rId9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microsoft.com/office/2007/relationships/hdphoto" Target="../media/hdphoto5.wdp"/><Relationship Id="rId13" Type="http://schemas.openxmlformats.org/officeDocument/2006/relationships/image" Target="../media/image8.png"/><Relationship Id="rId14" Type="http://schemas.microsoft.com/office/2007/relationships/hdphoto" Target="../media/hdphoto6.wdp"/><Relationship Id="rId15" Type="http://schemas.microsoft.com/office/2007/relationships/hdphoto" Target="../media/hdphoto7.wdp"/><Relationship Id="rId16" Type="http://schemas.openxmlformats.org/officeDocument/2006/relationships/image" Target="../media/image9.png"/><Relationship Id="rId17" Type="http://schemas.microsoft.com/office/2007/relationships/hdphoto" Target="../media/hdphoto8.wdp"/><Relationship Id="rId1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microsoft.com/office/2007/relationships/hdphoto" Target="../media/hdphoto10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80" y="1258779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프로젝트 명</a:t>
            </a:r>
          </a:p>
        </p:txBody>
      </p:sp>
      <p:sp>
        <p:nvSpPr>
          <p:cNvPr id="8" name="평행 사변형[P] 7"/>
          <p:cNvSpPr/>
          <p:nvPr/>
        </p:nvSpPr>
        <p:spPr>
          <a:xfrm>
            <a:off x="2018370" y="1258779"/>
            <a:ext cx="5631367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노루막이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평행 사변형[P] 8"/>
          <p:cNvSpPr/>
          <p:nvPr/>
        </p:nvSpPr>
        <p:spPr>
          <a:xfrm>
            <a:off x="278780" y="2530759"/>
            <a:ext cx="1918010" cy="102841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특징</a:t>
            </a:r>
          </a:p>
        </p:txBody>
      </p:sp>
      <p:sp>
        <p:nvSpPr>
          <p:cNvPr id="10" name="평행 사변형[P] 9"/>
          <p:cNvSpPr/>
          <p:nvPr/>
        </p:nvSpPr>
        <p:spPr>
          <a:xfrm>
            <a:off x="1739590" y="2530759"/>
            <a:ext cx="5590850" cy="1013377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당신의 선택에 반응하는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연속타격 키보드 액션 </a:t>
            </a:r>
            <a:r>
              <a:rPr lang="en-US" altLang="ko-KR" sz="2400" b="1" dirty="0">
                <a:solidFill>
                  <a:schemeClr val="tx1"/>
                </a:solidFill>
              </a:rPr>
              <a:t>RPG</a:t>
            </a:r>
          </a:p>
        </p:txBody>
      </p:sp>
      <p:sp>
        <p:nvSpPr>
          <p:cNvPr id="13" name="평행 사변형[P] 12"/>
          <p:cNvSpPr/>
          <p:nvPr/>
        </p:nvSpPr>
        <p:spPr>
          <a:xfrm>
            <a:off x="278779" y="354378"/>
            <a:ext cx="4445622" cy="91054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bg1"/>
                </a:solidFill>
              </a:rPr>
              <a:t>Team </a:t>
            </a:r>
            <a:r>
              <a:rPr lang="ko-KR" altLang="en-US" sz="4000" dirty="0">
                <a:solidFill>
                  <a:schemeClr val="bg1"/>
                </a:solidFill>
              </a:rPr>
              <a:t>편돌이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14" name="평행 사변형[P] 13"/>
          <p:cNvSpPr/>
          <p:nvPr/>
        </p:nvSpPr>
        <p:spPr>
          <a:xfrm>
            <a:off x="278780" y="3549745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서버</a:t>
            </a:r>
          </a:p>
        </p:txBody>
      </p:sp>
      <p:sp>
        <p:nvSpPr>
          <p:cNvPr id="15" name="평행 사변형[P] 14"/>
          <p:cNvSpPr/>
          <p:nvPr/>
        </p:nvSpPr>
        <p:spPr>
          <a:xfrm>
            <a:off x="2044700" y="3549746"/>
            <a:ext cx="8648700" cy="620146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3200" dirty="0">
                <a:solidFill>
                  <a:schemeClr val="tx1"/>
                </a:solidFill>
              </a:rPr>
              <a:t>김형준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2013182046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평행 사변형[P] 15"/>
          <p:cNvSpPr/>
          <p:nvPr/>
        </p:nvSpPr>
        <p:spPr>
          <a:xfrm>
            <a:off x="278780" y="4174299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클라</a:t>
            </a:r>
          </a:p>
        </p:txBody>
      </p:sp>
      <p:sp>
        <p:nvSpPr>
          <p:cNvPr id="17" name="평행 사변형[P] 16"/>
          <p:cNvSpPr/>
          <p:nvPr/>
        </p:nvSpPr>
        <p:spPr>
          <a:xfrm>
            <a:off x="2043249" y="4174299"/>
            <a:ext cx="8497751" cy="620554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허지훈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2013180055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평행 사변형[P] 17"/>
          <p:cNvSpPr/>
          <p:nvPr/>
        </p:nvSpPr>
        <p:spPr>
          <a:xfrm>
            <a:off x="278780" y="4787967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클라</a:t>
            </a:r>
          </a:p>
        </p:txBody>
      </p:sp>
      <p:sp>
        <p:nvSpPr>
          <p:cNvPr id="19" name="평행 사변형[P] 18"/>
          <p:cNvSpPr/>
          <p:nvPr/>
        </p:nvSpPr>
        <p:spPr>
          <a:xfrm>
            <a:off x="2032955" y="4787967"/>
            <a:ext cx="8355645" cy="627371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홍승필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2013180056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평행 사변형[P] 20"/>
          <p:cNvSpPr/>
          <p:nvPr/>
        </p:nvSpPr>
        <p:spPr>
          <a:xfrm>
            <a:off x="1880555" y="5415338"/>
            <a:ext cx="8355645" cy="1085475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신창섭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엔터테인먼트 컴퓨팅학과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2013184042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평행 사변형[P] 44"/>
          <p:cNvSpPr/>
          <p:nvPr/>
        </p:nvSpPr>
        <p:spPr>
          <a:xfrm>
            <a:off x="278780" y="1885406"/>
            <a:ext cx="1918010" cy="645354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장르  </a:t>
            </a:r>
            <a:endParaRPr kumimoji="1" lang="ko-KR" altLang="en-US" dirty="0"/>
          </a:p>
        </p:txBody>
      </p:sp>
      <p:sp>
        <p:nvSpPr>
          <p:cNvPr id="46" name="평행 사변형[P] 45"/>
          <p:cNvSpPr/>
          <p:nvPr/>
        </p:nvSpPr>
        <p:spPr>
          <a:xfrm>
            <a:off x="2018370" y="1897656"/>
            <a:ext cx="5475249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액션 </a:t>
            </a:r>
            <a:r>
              <a:rPr kumimoji="1" lang="en-US" altLang="ko-KR" sz="2800" dirty="0">
                <a:solidFill>
                  <a:schemeClr val="tx1"/>
                </a:solidFill>
              </a:rPr>
              <a:t>MMORPG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평행 사변형[P] 19"/>
          <p:cNvSpPr/>
          <p:nvPr/>
        </p:nvSpPr>
        <p:spPr>
          <a:xfrm>
            <a:off x="278780" y="5415338"/>
            <a:ext cx="1918010" cy="1085475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/>
              <a:t>기획</a:t>
            </a:r>
            <a:r>
              <a:rPr kumimoji="1" lang="ko-KR" altLang="en-US" sz="2800" dirty="0"/>
              <a:t> </a:t>
            </a:r>
            <a:r>
              <a:rPr kumimoji="1" lang="en-US" altLang="ko-KR" sz="2800" dirty="0" smtClean="0"/>
              <a:t>/</a:t>
            </a:r>
          </a:p>
          <a:p>
            <a:pPr algn="ctr"/>
            <a:r>
              <a:rPr kumimoji="1" lang="ko-KR" altLang="en-US" sz="2800" dirty="0" smtClean="0"/>
              <a:t>그래픽</a:t>
            </a:r>
            <a:endParaRPr kumimoji="1" lang="en-US" altLang="ko-KR" sz="2800" dirty="0" smtClean="0"/>
          </a:p>
        </p:txBody>
      </p:sp>
      <p:sp>
        <p:nvSpPr>
          <p:cNvPr id="22" name="평행 사변형[P] 21"/>
          <p:cNvSpPr/>
          <p:nvPr/>
        </p:nvSpPr>
        <p:spPr>
          <a:xfrm>
            <a:off x="7493620" y="1260258"/>
            <a:ext cx="3775015" cy="633103"/>
          </a:xfrm>
          <a:prstGeom prst="parallelogram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지도교수 서명</a:t>
            </a:r>
            <a:endParaRPr kumimoji="1"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3" name="평행 사변형[P] 22"/>
          <p:cNvSpPr/>
          <p:nvPr/>
        </p:nvSpPr>
        <p:spPr>
          <a:xfrm>
            <a:off x="7073451" y="1906644"/>
            <a:ext cx="4033820" cy="1652528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07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45" grpId="0" animBg="1"/>
      <p:bldP spid="46" grpId="0" animBg="1"/>
      <p:bldP spid="20" grpId="0" animBg="1"/>
      <p:bldP spid="22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ko-KR" altLang="en-US" sz="3600" b="1" dirty="0">
                <a:solidFill>
                  <a:prstClr val="white"/>
                </a:solidFill>
              </a:rPr>
              <a:t>게임 오브젝트의 스키닝 애니메이션</a:t>
            </a:r>
            <a:endParaRPr kumimoji="1" lang="en-US" altLang="ko-KR" sz="3600" b="1" dirty="0">
              <a:solidFill>
                <a:prstClr val="white"/>
              </a:solidFill>
            </a:endParaRPr>
          </a:p>
          <a:p>
            <a:pPr lvl="0" algn="ctr"/>
            <a:r>
              <a:rPr kumimoji="1" lang="en-US" altLang="ko-KR" sz="3200" b="1" dirty="0">
                <a:solidFill>
                  <a:prstClr val="white">
                    <a:lumMod val="50000"/>
                  </a:prstClr>
                </a:solidFill>
              </a:rPr>
              <a:t>Mesh</a:t>
            </a:r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와 </a:t>
            </a:r>
            <a:r>
              <a:rPr kumimoji="1" lang="en-US" altLang="ko-KR" sz="3200" b="1" dirty="0">
                <a:solidFill>
                  <a:prstClr val="white">
                    <a:lumMod val="50000"/>
                  </a:prstClr>
                </a:solidFill>
              </a:rPr>
              <a:t>bone</a:t>
            </a:r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으로 이루어진 </a:t>
            </a:r>
            <a:r>
              <a:rPr kumimoji="1" lang="en-US" altLang="ko-KR" sz="3200" b="1" dirty="0">
                <a:solidFill>
                  <a:prstClr val="white">
                    <a:lumMod val="50000"/>
                  </a:prstClr>
                </a:solidFill>
              </a:rPr>
              <a:t>FBX </a:t>
            </a:r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파일을 활용하여</a:t>
            </a:r>
          </a:p>
          <a:p>
            <a:pPr lvl="0" algn="ctr"/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움직일 때의 시간에 따른 보간을 하여 애니메이션 출력</a:t>
            </a:r>
            <a:endParaRPr kumimoji="1" lang="ko-KR" altLang="en-US" sz="32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6753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 smtClean="0">
                <a:solidFill>
                  <a:schemeClr val="bg1"/>
                </a:solidFill>
              </a:rPr>
              <a:t>게임의 연출을 위한 쉐이더 제작</a:t>
            </a:r>
            <a:endParaRPr kumimoji="1" lang="en-US" altLang="ko-KR" sz="36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툰 렌더링 등을 활용하여 만화적인 그래픽 연출</a:t>
            </a:r>
            <a:endParaRPr kumimoji="1" lang="en-US" altLang="ko-KR" sz="3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2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74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000" b="1" dirty="0" err="1">
                <a:solidFill>
                  <a:schemeClr val="bg1"/>
                </a:solidFill>
              </a:rPr>
              <a:t>DrectX</a:t>
            </a:r>
            <a:r>
              <a:rPr kumimoji="1" lang="en-US" altLang="ko-KR" sz="4000" b="1" dirty="0">
                <a:solidFill>
                  <a:schemeClr val="bg1"/>
                </a:solidFill>
              </a:rPr>
              <a:t> 11</a:t>
            </a:r>
            <a:r>
              <a:rPr kumimoji="1" lang="ko-KR" altLang="en-US" sz="4000" b="1" dirty="0">
                <a:solidFill>
                  <a:schemeClr val="bg1"/>
                </a:solidFill>
              </a:rPr>
              <a:t>를 이용한 프레임워크 자체 제작</a:t>
            </a:r>
            <a:endParaRPr kumimoji="1"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600" b="1" dirty="0" err="1">
                <a:solidFill>
                  <a:schemeClr val="bg1">
                    <a:lumMod val="50000"/>
                  </a:schemeClr>
                </a:solidFill>
              </a:rPr>
              <a:t>DriectX</a:t>
            </a:r>
            <a:r>
              <a:rPr kumimoji="1" lang="en-US" altLang="ko-KR" sz="3600" b="1" dirty="0">
                <a:solidFill>
                  <a:schemeClr val="bg1">
                    <a:lumMod val="50000"/>
                  </a:schemeClr>
                </a:solidFill>
              </a:rPr>
              <a:t> 11</a:t>
            </a:r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에서 제공하는 파이프 라인을 익혀</a:t>
            </a:r>
            <a:endParaRPr kumimoji="1" lang="en-US" altLang="ko-K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게임에 적합한 </a:t>
            </a:r>
            <a:r>
              <a:rPr kumimoji="1" lang="en-US" altLang="ko-KR" sz="3600" b="1" dirty="0">
                <a:solidFill>
                  <a:schemeClr val="bg1">
                    <a:lumMod val="50000"/>
                  </a:schemeClr>
                </a:solidFill>
              </a:rPr>
              <a:t>3D</a:t>
            </a:r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환경의 프레임워크 제작</a:t>
            </a:r>
            <a:endParaRPr kumimoji="1" lang="ko-KR" alt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1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952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 smtClean="0">
                <a:solidFill>
                  <a:schemeClr val="bg1"/>
                </a:solidFill>
              </a:rPr>
              <a:t>MFC</a:t>
            </a:r>
            <a:r>
              <a:rPr kumimoji="1" lang="ko-KR" altLang="en-US" sz="3600" b="1" dirty="0" smtClean="0">
                <a:solidFill>
                  <a:schemeClr val="bg1"/>
                </a:solidFill>
              </a:rPr>
              <a:t>를 이용한 </a:t>
            </a:r>
            <a:r>
              <a:rPr kumimoji="1" lang="ko-KR" altLang="en-US" sz="3600" b="1" dirty="0" smtClean="0">
                <a:solidFill>
                  <a:schemeClr val="bg1"/>
                </a:solidFill>
              </a:rPr>
              <a:t>툴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오브젝트와 네비매쉬</a:t>
            </a: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 트리거박스를</a:t>
            </a:r>
            <a:endParaRPr kumimoji="1" lang="en-US" altLang="ko-KR" sz="3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빠르고 원활하게 제작할 수 있는 툴 제작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2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4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</a:rPr>
              <a:t>Boost </a:t>
            </a:r>
            <a:r>
              <a:rPr kumimoji="1" lang="en-US" altLang="ko-KR" sz="3600" b="1" dirty="0" err="1">
                <a:solidFill>
                  <a:schemeClr val="bg1"/>
                </a:solidFill>
              </a:rPr>
              <a:t>Asio</a:t>
            </a:r>
            <a:r>
              <a:rPr kumimoji="1" lang="en-US" altLang="ko-KR" sz="3600" b="1" dirty="0">
                <a:solidFill>
                  <a:schemeClr val="bg1"/>
                </a:solidFill>
              </a:rPr>
              <a:t> 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라이브러리를 활용한 서버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Boost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kumimoji="1" lang="en-US" altLang="ko-KR" sz="3200" b="1" dirty="0" err="1">
                <a:solidFill>
                  <a:schemeClr val="bg1">
                    <a:lumMod val="50000"/>
                  </a:schemeClr>
                </a:solidFill>
              </a:rPr>
              <a:t>Asio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외부 라이브러리를 활용하여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최신 개발 트렌드에 맞춰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OS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와 상관없이 작동하는 서버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EEBAF5"/>
                </a:solidFill>
              </a:rPr>
              <a:t>서버</a:t>
            </a:r>
            <a:endParaRPr kumimoji="1" lang="en-US" altLang="ko-KR" sz="4800" b="1" dirty="0">
              <a:solidFill>
                <a:srgbClr val="EEBAF5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김형준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87038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패킷 통신 최적화를 위한 </a:t>
            </a:r>
            <a:r>
              <a:rPr kumimoji="1" lang="ko-KR" altLang="en-US" sz="3600" b="1" dirty="0" err="1">
                <a:solidFill>
                  <a:schemeClr val="bg1"/>
                </a:solidFill>
              </a:rPr>
              <a:t>데드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 </a:t>
            </a:r>
            <a:r>
              <a:rPr kumimoji="1" lang="ko-KR" altLang="en-US" sz="3600" b="1" dirty="0" err="1">
                <a:solidFill>
                  <a:schemeClr val="bg1"/>
                </a:solidFill>
              </a:rPr>
              <a:t>레커닝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기존 프레임 당 매 번 전송하던 패킷 전송을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데드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레커닝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기법을 사용하여 통신 </a:t>
            </a:r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부하량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감소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ko-KR" altLang="en-US" sz="4800" b="1" dirty="0">
                <a:solidFill>
                  <a:srgbClr val="EEBAF5"/>
                </a:solidFill>
              </a:rPr>
              <a:t>서버</a:t>
            </a:r>
            <a:endParaRPr kumimoji="1" lang="en-US" altLang="ko-KR" sz="4800" b="1" dirty="0">
              <a:solidFill>
                <a:srgbClr val="EEBAF5"/>
              </a:solidFill>
            </a:endParaRPr>
          </a:p>
          <a:p>
            <a:pPr lvl="0" algn="ctr"/>
            <a:r>
              <a:rPr kumimoji="1" lang="ko-KR" altLang="en-US" sz="7200" b="1" dirty="0">
                <a:solidFill>
                  <a:prstClr val="white"/>
                </a:solidFill>
              </a:rPr>
              <a:t>김형준</a:t>
            </a:r>
            <a:endParaRPr kumimoji="1" lang="en-US" altLang="ko-KR" sz="7200" b="1" dirty="0">
              <a:solidFill>
                <a:prstClr val="white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2096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3273" y="2982723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 툴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96000" y="1136064"/>
            <a:ext cx="5207692" cy="46166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Microsoft visual studio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DirectX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11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bg1"/>
                </a:solidFill>
              </a:rPr>
              <a:t>Boost 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Asio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Library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Trello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</a:rPr>
              <a:t>( google calendar</a:t>
            </a:r>
            <a:r>
              <a:rPr lang="ko-KR" altLang="en-US" sz="2800" b="1" dirty="0">
                <a:solidFill>
                  <a:schemeClr val="bg1"/>
                </a:solidFill>
              </a:rPr>
              <a:t> 연동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 err="1">
                <a:solidFill>
                  <a:schemeClr val="bg1"/>
                </a:solidFill>
              </a:rPr>
              <a:t>Github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3dsMax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2015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263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6430" y="288465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>
                <a:solidFill>
                  <a:schemeClr val="bg1"/>
                </a:solidFill>
              </a:rPr>
              <a:t>개발일정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0" y="876596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495395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49208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03021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6834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10647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64460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18273" y="595015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572086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725899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879710" y="595015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27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/>
          <p:cNvCxnSpPr/>
          <p:nvPr/>
        </p:nvCxnSpPr>
        <p:spPr>
          <a:xfrm>
            <a:off x="1691114" y="5394891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6263" y="2675060"/>
            <a:ext cx="91165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smtClean="0"/>
              <a:t>마을에서 출발해서 특정 던전의 보스를</a:t>
            </a:r>
            <a:endParaRPr kumimoji="1" lang="en-US" altLang="ko-KR" sz="4000" smtClean="0"/>
          </a:p>
          <a:p>
            <a:pPr algn="ctr"/>
            <a:r>
              <a:rPr kumimoji="1" lang="ko-KR" altLang="en-US" sz="4000" smtClean="0"/>
              <a:t>잡는 것까지의 제작 과정</a:t>
            </a:r>
            <a:endParaRPr kumimoji="1" lang="en-US" altLang="ko-KR" sz="4000" smtClean="0"/>
          </a:p>
          <a:p>
            <a:pPr algn="ctr"/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기획 기간 동안 재미의 검증</a:t>
            </a:r>
            <a:r>
              <a:rPr kumimoji="1" lang="en-US" altLang="ko-KR" sz="2000" smtClean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 기술적 난이도 확인</a:t>
            </a:r>
            <a:endParaRPr kumimoji="1" lang="ko-KR" altLang="en-US" sz="2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삼각형 1"/>
          <p:cNvSpPr/>
          <p:nvPr/>
        </p:nvSpPr>
        <p:spPr>
          <a:xfrm>
            <a:off x="924496" y="4602439"/>
            <a:ext cx="1538515" cy="635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68600" y="5237439"/>
            <a:ext cx="1045029" cy="899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6916" y="5341424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06737" y="5341424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06737" y="5663248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86916" y="5663248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2" t="2427" r="13689" b="15915"/>
          <a:stretch/>
        </p:blipFill>
        <p:spPr>
          <a:xfrm>
            <a:off x="3776870" y="4675326"/>
            <a:ext cx="1311965" cy="14709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460504" y="4919939"/>
            <a:ext cx="655983" cy="9077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717375" y="4549201"/>
            <a:ext cx="655983" cy="9077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742113" y="4590957"/>
            <a:ext cx="655983" cy="9077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428041" y="5087768"/>
            <a:ext cx="655983" cy="9077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53476" y="5479066"/>
            <a:ext cx="655983" cy="9077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77028" y="4203379"/>
            <a:ext cx="655983" cy="907774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9674087" y="4963561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9817604" y="5273057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98" y="4772799"/>
            <a:ext cx="1328563" cy="1137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992" y="100013"/>
            <a:ext cx="2112948" cy="2224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7500">
                        <a14:foregroundMark x1="53333" y1="19531" x2="51667" y2="4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62" y="275422"/>
            <a:ext cx="1524000" cy="162560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2463011" y="1212091"/>
            <a:ext cx="725436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4955" y="1913818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2016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11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41571" y="1913818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2017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9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0" y="6442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268941" y="33312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9766" y="2245076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컨셉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09767" y="4421671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스테이터스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09766" y="3695409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레벨업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816200" y="2243162"/>
            <a:ext cx="1232329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스킬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58855" y="2241247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929407" y="2233587"/>
            <a:ext cx="64178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몬스터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922582" y="2965734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16199" y="2962254"/>
            <a:ext cx="1191871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세계관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944770" y="3697826"/>
            <a:ext cx="770796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3814278" y="3700243"/>
            <a:ext cx="1110320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146287" y="2231672"/>
            <a:ext cx="67279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023310" y="3702659"/>
            <a:ext cx="88696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던전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365469" y="2239332"/>
            <a:ext cx="67049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9078916" y="3690575"/>
            <a:ext cx="147836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지형 오브젝트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218018" y="3692992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이펙트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992454" y="3688158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 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9507794" y="2955293"/>
            <a:ext cx="220329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밸런스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10653" y="2976172"/>
            <a:ext cx="596889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경험치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105388" y="2969214"/>
            <a:ext cx="71987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디자인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871604" y="408805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시스템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243204" y="408805"/>
            <a:ext cx="109628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컨텐츠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0614804" y="408805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리소스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213388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96484" y="2958774"/>
            <a:ext cx="61958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</a:rPr>
              <a:t>아이템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5681517" y="2235502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</a:rPr>
              <a:t>AI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575414" y="2237417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드랍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709533" y="2972694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던전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레벨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500004" y="408805"/>
            <a:ext cx="1096288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bg1"/>
                </a:solidFill>
              </a:rPr>
              <a:t>작성완료</a:t>
            </a:r>
            <a:endParaRPr kumimoji="1"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rgbClr val="00B0F0"/>
                </a:solidFill>
              </a:rPr>
              <a:t>시스템</a:t>
            </a:r>
            <a:endParaRPr kumimoji="1"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8409246" y="3702659"/>
            <a:ext cx="58121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smtClean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701717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</a:rPr>
              <a:t>AI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설계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8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2986" y="201301"/>
            <a:ext cx="7719549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800" b="1" dirty="0">
                <a:solidFill>
                  <a:schemeClr val="bg1"/>
                </a:solidFill>
              </a:rPr>
              <a:t>Project </a:t>
            </a:r>
            <a:r>
              <a:rPr kumimoji="1" lang="ko-KR" altLang="en-US" sz="8800" b="1" dirty="0" smtClean="0">
                <a:solidFill>
                  <a:schemeClr val="bg1"/>
                </a:solidFill>
              </a:rPr>
              <a:t>편돌이</a:t>
            </a:r>
            <a:endParaRPr kumimoji="1" lang="en-US" altLang="ko-KR" sz="8800" b="1" dirty="0" smtClean="0">
              <a:solidFill>
                <a:schemeClr val="bg1"/>
              </a:solidFill>
            </a:endParaRPr>
          </a:p>
          <a:p>
            <a:r>
              <a:rPr kumimoji="1" lang="ko-KR" altLang="en-US" sz="5400" b="1" dirty="0" smtClean="0">
                <a:solidFill>
                  <a:srgbClr val="FFFF00"/>
                </a:solidFill>
              </a:rPr>
              <a:t>연구목적</a:t>
            </a:r>
            <a:endParaRPr kumimoji="1" lang="en-US" altLang="ko-KR" sz="5400" b="1" dirty="0">
              <a:solidFill>
                <a:srgbClr val="FFFF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1193" y="2921760"/>
            <a:ext cx="10880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200" b="1" dirty="0">
                <a:solidFill>
                  <a:srgbClr val="00B0F0"/>
                </a:solidFill>
              </a:rPr>
              <a:t>MMORPG</a:t>
            </a:r>
            <a:r>
              <a:rPr kumimoji="1" lang="ko-KR" altLang="en-US" sz="3200" b="1" dirty="0">
                <a:solidFill>
                  <a:srgbClr val="00B0F0"/>
                </a:solidFill>
              </a:rPr>
              <a:t> </a:t>
            </a:r>
            <a:r>
              <a:rPr kumimoji="1" lang="ko-KR" altLang="en-US" sz="3200" b="1" dirty="0" smtClean="0">
                <a:solidFill>
                  <a:srgbClr val="00B0F0"/>
                </a:solidFill>
              </a:rPr>
              <a:t>규모</a:t>
            </a:r>
            <a:r>
              <a:rPr kumimoji="1" lang="ko-KR" altLang="en-US" sz="3200" b="1" dirty="0" smtClean="0">
                <a:solidFill>
                  <a:schemeClr val="bg1"/>
                </a:solidFill>
              </a:rPr>
              <a:t>의 키보드 조작 기반 </a:t>
            </a:r>
            <a:r>
              <a:rPr kumimoji="1" lang="ko-KR" altLang="en-US" sz="3200" b="1" dirty="0" smtClean="0">
                <a:solidFill>
                  <a:srgbClr val="00B0F0"/>
                </a:solidFill>
              </a:rPr>
              <a:t>액션 </a:t>
            </a:r>
            <a:r>
              <a:rPr kumimoji="1" lang="ko-KR" altLang="en-US" sz="3200" b="1" dirty="0">
                <a:solidFill>
                  <a:srgbClr val="00B0F0"/>
                </a:solidFill>
              </a:rPr>
              <a:t>게임</a:t>
            </a:r>
            <a:r>
              <a:rPr kumimoji="1" lang="ko-KR" altLang="en-US" sz="3200" b="1" dirty="0">
                <a:solidFill>
                  <a:schemeClr val="bg1"/>
                </a:solidFill>
              </a:rPr>
              <a:t> 제작</a:t>
            </a:r>
            <a:endParaRPr kumimoji="1"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7726" y="3838860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게임공학부에서 배운 지식을 활용해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Direct X 11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기반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의 </a:t>
            </a:r>
            <a:r>
              <a:rPr kumimoji="1" lang="en-US" altLang="ko-KR" sz="2800" b="1" dirty="0" smtClean="0">
                <a:solidFill>
                  <a:schemeClr val="bg1"/>
                </a:solidFill>
              </a:rPr>
              <a:t>3D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게임 제작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7726" y="5549950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각 파트에 대한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확실한 역할 분담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을 통해 제대로 된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‘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팀 프로젝트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경험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7726" y="4694405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dirty="0" smtClean="0">
                <a:solidFill>
                  <a:srgbClr val="00B0F0"/>
                </a:solidFill>
              </a:rPr>
              <a:t>2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천명 이상이 동시에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플레이 할 수 있는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Boost </a:t>
            </a:r>
            <a:r>
              <a:rPr kumimoji="1" lang="en-US" altLang="ko-KR" sz="2800" b="1" dirty="0" err="1" smtClean="0">
                <a:solidFill>
                  <a:srgbClr val="00B0F0"/>
                </a:solidFill>
              </a:rPr>
              <a:t>Asio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서버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제작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4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0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3139009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Boost </a:t>
            </a:r>
            <a:r>
              <a:rPr kumimoji="1" lang="en-US" altLang="ko-KR" dirty="0" err="1">
                <a:solidFill>
                  <a:schemeClr val="bg1"/>
                </a:solidFill>
              </a:rPr>
              <a:t>asio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프레임워크 작성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803021" y="4224999"/>
            <a:ext cx="313900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코드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리팩토링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42"/>
          <p:cNvSpPr/>
          <p:nvPr/>
        </p:nvSpPr>
        <p:spPr>
          <a:xfrm>
            <a:off x="3956834" y="4883873"/>
            <a:ext cx="42928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패킷 데드레커닝</a:t>
            </a:r>
            <a:r>
              <a:rPr kumimoji="1" lang="ko-KR" altLang="en-US" dirty="0" smtClean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최적화 작업</a:t>
            </a:r>
          </a:p>
        </p:txBody>
      </p:sp>
      <p:sp>
        <p:nvSpPr>
          <p:cNvPr id="22" name="모서리가 둥근 직사각형 42"/>
          <p:cNvSpPr/>
          <p:nvPr/>
        </p:nvSpPr>
        <p:spPr>
          <a:xfrm>
            <a:off x="6264459" y="5542747"/>
            <a:ext cx="42928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필요한 </a:t>
            </a:r>
            <a:r>
              <a:rPr kumimoji="1" lang="en-US" altLang="ko-KR" dirty="0">
                <a:solidFill>
                  <a:schemeClr val="bg1"/>
                </a:solidFill>
              </a:rPr>
              <a:t>AI </a:t>
            </a:r>
            <a:r>
              <a:rPr kumimoji="1" lang="ko-KR" altLang="en-US" dirty="0">
                <a:solidFill>
                  <a:schemeClr val="bg1"/>
                </a:solidFill>
              </a:rPr>
              <a:t>기능 구현 및 테스트</a:t>
            </a:r>
          </a:p>
        </p:txBody>
      </p:sp>
      <p:sp>
        <p:nvSpPr>
          <p:cNvPr id="23" name="모서리가 둥근 직사각형 42"/>
          <p:cNvSpPr/>
          <p:nvPr/>
        </p:nvSpPr>
        <p:spPr>
          <a:xfrm>
            <a:off x="9725899" y="6201621"/>
            <a:ext cx="198519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803021" y="2907251"/>
            <a:ext cx="313900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solidFill>
                  <a:schemeClr val="bg1"/>
                </a:solidFill>
              </a:rPr>
              <a:t>클라이언트 동기화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088636" y="3566125"/>
            <a:ext cx="235066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bg1"/>
                </a:solidFill>
              </a:rPr>
              <a:t>충돌처리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8943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6442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4437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 smtClean="0">
                <a:solidFill>
                  <a:schemeClr val="bg1"/>
                </a:solidFill>
              </a:rPr>
              <a:t>클라이언트</a:t>
            </a:r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32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 허지훈</a:t>
            </a:r>
            <a:endParaRPr kumimoji="1"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135133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텍스쳐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671682" y="2865668"/>
            <a:ext cx="228515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smtClean="0">
                <a:solidFill>
                  <a:schemeClr val="bg1"/>
                </a:solidFill>
              </a:rPr>
              <a:t>FBX</a:t>
            </a:r>
            <a:r>
              <a:rPr kumimoji="1" lang="ko-KR" altLang="en-US" sz="2000" dirty="0" smtClean="0">
                <a:solidFill>
                  <a:schemeClr val="bg1"/>
                </a:solidFill>
              </a:rPr>
              <a:t> 임포트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956833" y="3482959"/>
            <a:ext cx="198519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애니메이션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942027" y="4046122"/>
            <a:ext cx="576906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쉐이더 작업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572085" y="4663413"/>
            <a:ext cx="313900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컨텐츠</a:t>
            </a:r>
            <a:endParaRPr kumimoji="1"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추가 작업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572085" y="5246837"/>
            <a:ext cx="3139006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최적화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017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4437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ko-KR" altLang="en-US" sz="4000" dirty="0">
                <a:solidFill>
                  <a:prstClr val="white"/>
                </a:solidFill>
              </a:rPr>
              <a:t>클라이언트</a:t>
            </a:r>
            <a:r>
              <a:rPr kumimoji="1" lang="ko-KR" altLang="en-US" sz="32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en-US" altLang="ko-KR" sz="3200" dirty="0">
                <a:solidFill>
                  <a:prstClr val="white">
                    <a:lumMod val="50000"/>
                  </a:prstClr>
                </a:solidFill>
              </a:rPr>
              <a:t>-</a:t>
            </a:r>
            <a:r>
              <a:rPr kumimoji="1" lang="ko-KR" altLang="en-US" sz="32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3200" dirty="0" smtClean="0">
                <a:solidFill>
                  <a:prstClr val="white">
                    <a:lumMod val="50000"/>
                  </a:prstClr>
                </a:solidFill>
              </a:rPr>
              <a:t>홍승필</a:t>
            </a:r>
            <a:endParaRPr kumimoji="1" lang="ko-KR" altLang="en-US" sz="3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68579"/>
            <a:ext cx="429282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툴 작업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956834" y="3769381"/>
            <a:ext cx="136161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chemeClr val="bg1"/>
                </a:solidFill>
              </a:rPr>
              <a:t>이동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418273" y="6020584"/>
            <a:ext cx="4292820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803021" y="3018980"/>
            <a:ext cx="3908829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chemeClr val="bg1"/>
                </a:solidFill>
              </a:rPr>
              <a:t>프레임워크 </a:t>
            </a:r>
            <a:r>
              <a:rPr kumimoji="1" lang="ko-KR" altLang="en-US" sz="2400" dirty="0" smtClean="0">
                <a:solidFill>
                  <a:schemeClr val="bg1"/>
                </a:solidFill>
              </a:rPr>
              <a:t>제작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318449" y="4519782"/>
            <a:ext cx="4085019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전투 및 스킬</a:t>
            </a:r>
            <a:r>
              <a:rPr kumimoji="1" lang="en-US" altLang="ko-KR" sz="2400" dirty="0" smtClean="0">
                <a:solidFill>
                  <a:schemeClr val="bg1"/>
                </a:solidFill>
              </a:rPr>
              <a:t>,</a:t>
            </a:r>
            <a:r>
              <a:rPr kumimoji="1" lang="ko-KR" altLang="en-US" sz="2400" dirty="0" smtClean="0">
                <a:solidFill>
                  <a:schemeClr val="bg1"/>
                </a:solidFill>
              </a:rPr>
              <a:t> 아이템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403468" y="5270183"/>
            <a:ext cx="228717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bg1"/>
                </a:solidFill>
              </a:rPr>
              <a:t>기타 컨텐츠 작업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771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889389" y="2680683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60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274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>
            <a:off x="1656239" y="2637112"/>
            <a:ext cx="4285413" cy="1137468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4" name="직사각형 3"/>
          <p:cNvSpPr/>
          <p:nvPr/>
        </p:nvSpPr>
        <p:spPr>
          <a:xfrm>
            <a:off x="1636574" y="1565574"/>
            <a:ext cx="8918853" cy="49703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5" name="타원 4"/>
          <p:cNvSpPr/>
          <p:nvPr/>
        </p:nvSpPr>
        <p:spPr>
          <a:xfrm>
            <a:off x="5695022" y="5060847"/>
            <a:ext cx="802859" cy="802859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5912631" y="5278907"/>
            <a:ext cx="366738" cy="3667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27402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ultra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80488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4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18706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3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6924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2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68358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21444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59662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97880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804776" y="1698033"/>
            <a:ext cx="2261747" cy="706571"/>
            <a:chOff x="437805" y="349136"/>
            <a:chExt cx="3485805" cy="1088967"/>
          </a:xfrm>
        </p:grpSpPr>
        <p:sp>
          <p:nvSpPr>
            <p:cNvPr id="17" name="직사각형 16"/>
            <p:cNvSpPr/>
            <p:nvPr/>
          </p:nvSpPr>
          <p:spPr>
            <a:xfrm>
              <a:off x="437805" y="349136"/>
              <a:ext cx="892232" cy="108896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468586" y="349136"/>
              <a:ext cx="2455024" cy="324195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867990" y="1113907"/>
              <a:ext cx="2055620" cy="324196"/>
            </a:xfrm>
            <a:prstGeom prst="rect">
              <a:avLst/>
            </a:prstGeom>
            <a:gradFill flip="none" rotWithShape="1">
              <a:gsLst>
                <a:gs pos="75000">
                  <a:srgbClr val="FFC000"/>
                </a:gs>
                <a:gs pos="76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461355" y="1113906"/>
              <a:ext cx="324196" cy="3241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457127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720060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468623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217186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965749" y="769211"/>
              <a:ext cx="201386" cy="248815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14312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462875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211438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960001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708564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756209" y="4900082"/>
            <a:ext cx="2157507" cy="1491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 너때문에 </a:t>
            </a:r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파티를</a:t>
            </a:r>
            <a:endParaRPr kumimoji="1" lang="en-US" altLang="ko-KR" sz="10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           </a:t>
            </a:r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망쳤으니 </a:t>
            </a:r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책임져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10009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 dirty="0" smtClean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700" dirty="0" smtClean="0">
                <a:solidFill>
                  <a:schemeClr val="tx1"/>
                </a:solidFill>
              </a:rPr>
              <a:t>1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15273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78625" y="6076430"/>
            <a:ext cx="1806327" cy="2092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50" dirty="0" smtClean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05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050" dirty="0" smtClean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050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050" dirty="0" smtClean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050" dirty="0" smtClean="0">
                <a:solidFill>
                  <a:sysClr val="windowText" lastClr="000000"/>
                </a:solidFill>
              </a:rPr>
              <a:t>.</a:t>
            </a:r>
            <a:endParaRPr kumimoji="1"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756209" y="4667424"/>
            <a:ext cx="431546" cy="1786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 smtClean="0">
                <a:solidFill>
                  <a:sysClr val="windowText" lastClr="000000"/>
                </a:solidFill>
              </a:rPr>
              <a:t>일반</a:t>
            </a:r>
            <a:endParaRPr kumimoji="1"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66010" y="4667424"/>
            <a:ext cx="431546" cy="1786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 smtClean="0">
                <a:solidFill>
                  <a:sysClr val="windowText" lastClr="000000"/>
                </a:solidFill>
              </a:rPr>
              <a:t>시스템</a:t>
            </a:r>
            <a:endParaRPr kumimoji="1" lang="ko-KR" altLang="en-US" sz="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221444" y="1565574"/>
            <a:ext cx="0" cy="16541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221444" y="3219724"/>
            <a:ext cx="3333983" cy="14477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21" y="3319402"/>
            <a:ext cx="813361" cy="917396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4448094" y="1944026"/>
            <a:ext cx="1514547" cy="69472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62641" y="1565574"/>
            <a:ext cx="0" cy="10731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62641" y="1821029"/>
            <a:ext cx="1258803" cy="817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057284" y="2971200"/>
            <a:ext cx="776221" cy="77622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3390934" y="3354979"/>
            <a:ext cx="776221" cy="77622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3222027" y="3744897"/>
            <a:ext cx="776221" cy="77622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821836" y="3957719"/>
            <a:ext cx="776221" cy="776221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1786879" y="2941255"/>
            <a:ext cx="2130901" cy="1126952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grpSp>
        <p:nvGrpSpPr>
          <p:cNvPr id="53" name="그룹 52"/>
          <p:cNvGrpSpPr/>
          <p:nvPr/>
        </p:nvGrpSpPr>
        <p:grpSpPr>
          <a:xfrm>
            <a:off x="2600969" y="2620918"/>
            <a:ext cx="591945" cy="643702"/>
            <a:chOff x="5283447" y="2363113"/>
            <a:chExt cx="1443924" cy="1570175"/>
          </a:xfrm>
        </p:grpSpPr>
        <p:sp>
          <p:nvSpPr>
            <p:cNvPr id="54" name="타원 53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6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56" name="TextBox 8"/>
            <p:cNvSpPr txBox="1"/>
            <p:nvPr/>
          </p:nvSpPr>
          <p:spPr>
            <a:xfrm>
              <a:off x="5319772" y="2415960"/>
              <a:ext cx="762175" cy="750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 smtClean="0">
                  <a:solidFill>
                    <a:srgbClr val="FF0000"/>
                  </a:solidFill>
                </a:rPr>
                <a:t>5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54" y="2926169"/>
            <a:ext cx="1035291" cy="102266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514112" y="2415900"/>
            <a:ext cx="591945" cy="643702"/>
            <a:chOff x="5283447" y="2363113"/>
            <a:chExt cx="1443924" cy="1570175"/>
          </a:xfrm>
        </p:grpSpPr>
        <p:sp>
          <p:nvSpPr>
            <p:cNvPr id="59" name="타원 5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600" dirty="0">
                <a:solidFill>
                  <a:srgbClr val="FF0000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61" name="TextBox 8"/>
            <p:cNvSpPr txBox="1"/>
            <p:nvPr/>
          </p:nvSpPr>
          <p:spPr>
            <a:xfrm>
              <a:off x="5319772" y="2415960"/>
              <a:ext cx="762175" cy="750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 smtClean="0">
                  <a:solidFill>
                    <a:srgbClr val="FF0000"/>
                  </a:solidFill>
                </a:rPr>
                <a:t>2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624" y="4131021"/>
            <a:ext cx="1958139" cy="143017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17" y="1928625"/>
            <a:ext cx="2413807" cy="1993694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6916746" y="3173951"/>
            <a:ext cx="2000264" cy="1866368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65" name="직사각형 64"/>
          <p:cNvSpPr/>
          <p:nvPr/>
        </p:nvSpPr>
        <p:spPr>
          <a:xfrm>
            <a:off x="8755460" y="4170677"/>
            <a:ext cx="95253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1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  <a:endParaRPr lang="en-US" altLang="ko-KR" sz="1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4066523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4417031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775394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5140293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479850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4066523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4417031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775394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5140293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479850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558037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6908544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266908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7631807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7971363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 smtClean="0">
                <a:solidFill>
                  <a:sysClr val="windowText" lastClr="000000"/>
                </a:solidFill>
              </a:rPr>
              <a:t>12</a:t>
            </a:r>
            <a:endParaRPr kumimoji="1" lang="ko-KR" altLang="en-US" sz="6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558037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6908544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266908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7631807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7971363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980313" y="2391197"/>
            <a:ext cx="1491126" cy="5174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0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500" dirty="0" smtClean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5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5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1)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8" name="설명선 1[L] 87"/>
          <p:cNvSpPr/>
          <p:nvPr/>
        </p:nvSpPr>
        <p:spPr>
          <a:xfrm>
            <a:off x="7314672" y="5540205"/>
            <a:ext cx="3156766" cy="638468"/>
          </a:xfrm>
          <a:prstGeom prst="borderCallout1">
            <a:avLst>
              <a:gd name="adj1" fmla="val -13516"/>
              <a:gd name="adj2" fmla="val 81547"/>
              <a:gd name="adj3" fmla="val -55672"/>
              <a:gd name="adj4" fmla="val 7083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smtClean="0">
                <a:solidFill>
                  <a:sysClr val="windowText" lastClr="000000"/>
                </a:solidFill>
              </a:rPr>
              <a:t>다른 유저가 </a:t>
            </a:r>
            <a:r>
              <a:rPr kumimoji="1" lang="ko-KR" altLang="en-US" sz="1200" b="1" dirty="0" smtClean="0">
                <a:solidFill>
                  <a:sysClr val="windowText" lastClr="000000"/>
                </a:solidFill>
              </a:rPr>
              <a:t>시선을 끄는 동안 쌓인 발열을 모두 소모하여 </a:t>
            </a:r>
            <a:r>
              <a:rPr kumimoji="1" lang="ko-KR" altLang="en-US" sz="1200" b="1" smtClean="0">
                <a:solidFill>
                  <a:sysClr val="windowText" lastClr="000000"/>
                </a:solidFill>
              </a:rPr>
              <a:t>강력한 </a:t>
            </a:r>
            <a:r>
              <a:rPr kumimoji="1" lang="ko-KR" altLang="en-US" sz="1200" b="1" smtClean="0">
                <a:solidFill>
                  <a:sysClr val="windowText" lastClr="000000"/>
                </a:solidFill>
              </a:rPr>
              <a:t>공격 실행</a:t>
            </a:r>
            <a:endParaRPr kumimoji="1"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4026423" y="4492321"/>
            <a:ext cx="776221" cy="776221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67" y="2975152"/>
            <a:ext cx="902471" cy="1200192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4431316" y="4336263"/>
            <a:ext cx="1865461" cy="414501"/>
          </a:xfrm>
          <a:prstGeom prst="rect">
            <a:avLst/>
          </a:prstGeom>
        </p:spPr>
      </p:pic>
      <p:sp>
        <p:nvSpPr>
          <p:cNvPr id="93" name="설명선 1[L] 92"/>
          <p:cNvSpPr/>
          <p:nvPr/>
        </p:nvSpPr>
        <p:spPr>
          <a:xfrm>
            <a:off x="1849042" y="2652808"/>
            <a:ext cx="2973659" cy="520740"/>
          </a:xfrm>
          <a:prstGeom prst="borderCallout1">
            <a:avLst>
              <a:gd name="adj1" fmla="val 118487"/>
              <a:gd name="adj2" fmla="val 90728"/>
              <a:gd name="adj3" fmla="val 138029"/>
              <a:gd name="adj4" fmla="val 129249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b="1" dirty="0" smtClean="0">
                <a:solidFill>
                  <a:sysClr val="windowText" lastClr="000000"/>
                </a:solidFill>
              </a:rPr>
              <a:t>아군이 위험에 처하자 빠르게 달려와</a:t>
            </a:r>
            <a:endParaRPr kumimoji="1" lang="en-US" altLang="ko-KR" sz="1100" b="1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100" b="1" dirty="0" smtClean="0">
                <a:solidFill>
                  <a:sysClr val="windowText" lastClr="000000"/>
                </a:solidFill>
              </a:rPr>
              <a:t>적의 공격을 </a:t>
            </a:r>
            <a:r>
              <a:rPr kumimoji="1" lang="ko-KR" altLang="en-US" sz="1100" b="1" dirty="0" smtClean="0">
                <a:solidFill>
                  <a:sysClr val="windowText" lastClr="000000"/>
                </a:solidFill>
              </a:rPr>
              <a:t>방어하고 발열 </a:t>
            </a:r>
            <a:r>
              <a:rPr kumimoji="1" lang="ko-KR" altLang="en-US" sz="1100" b="1" dirty="0" smtClean="0">
                <a:solidFill>
                  <a:sysClr val="windowText" lastClr="000000"/>
                </a:solidFill>
              </a:rPr>
              <a:t>점수를 </a:t>
            </a:r>
            <a:r>
              <a:rPr kumimoji="1" lang="ko-KR" altLang="en-US" sz="1100" b="1" dirty="0" smtClean="0">
                <a:solidFill>
                  <a:sysClr val="windowText" lastClr="000000"/>
                </a:solidFill>
              </a:rPr>
              <a:t>획득</a:t>
            </a:r>
            <a:endParaRPr kumimoji="1" lang="ko-KR" altLang="en-US" sz="1100" b="1" dirty="0">
              <a:solidFill>
                <a:sysClr val="windowText" lastClr="000000"/>
              </a:solidFill>
            </a:endParaRPr>
          </a:p>
        </p:txBody>
      </p:sp>
      <p:sp>
        <p:nvSpPr>
          <p:cNvPr id="94" name="설명선 1[L] 93"/>
          <p:cNvSpPr/>
          <p:nvPr/>
        </p:nvSpPr>
        <p:spPr>
          <a:xfrm>
            <a:off x="7324478" y="1718837"/>
            <a:ext cx="3132798" cy="573331"/>
          </a:xfrm>
          <a:prstGeom prst="borderCallout1">
            <a:avLst>
              <a:gd name="adj1" fmla="val 121371"/>
              <a:gd name="adj2" fmla="val 25145"/>
              <a:gd name="adj3" fmla="val 177025"/>
              <a:gd name="adj4" fmla="val 391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 smtClean="0">
                <a:solidFill>
                  <a:sysClr val="windowText" lastClr="000000"/>
                </a:solidFill>
              </a:rPr>
              <a:t>보스의 높은 방어력으로 일정 발열</a:t>
            </a:r>
            <a:endParaRPr kumimoji="1" lang="en-US" altLang="ko-KR" sz="1200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b="1" dirty="0" smtClean="0">
                <a:solidFill>
                  <a:sysClr val="windowText" lastClr="000000"/>
                </a:solidFill>
              </a:rPr>
              <a:t>이하의 공격은 효과를 발휘하지 못함</a:t>
            </a:r>
            <a:endParaRPr kumimoji="1"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5" name="평행 사변형[P] 94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예상화면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2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적 타격 시 확실한 리액션</a:t>
            </a:r>
            <a:endParaRPr kumimoji="1" lang="en-US" altLang="ko-KR" sz="3600" dirty="0"/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역동적인 카메라 움직임</a:t>
            </a:r>
            <a:endParaRPr kumimoji="1" lang="en-US" altLang="ko-KR" sz="3600" dirty="0"/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5002306"/>
            <a:ext cx="958307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/>
              <a:t>조작의 즉각성</a:t>
            </a:r>
            <a:endParaRPr kumimoji="1" lang="en-US" altLang="ko-KR" sz="3600"/>
          </a:p>
          <a:p>
            <a:r>
              <a:rPr kumimoji="1" lang="ko-KR" altLang="en-US" sz="2800">
                <a:solidFill>
                  <a:schemeClr val="bg1">
                    <a:lumMod val="50000"/>
                  </a:schemeClr>
                </a:solidFill>
              </a:rPr>
              <a:t>  플레이어의 조작에 즉시 반응하는 액션</a:t>
            </a:r>
            <a:endParaRPr kumimoji="1" lang="en-US" altLang="ko-KR" sz="280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>
                <a:solidFill>
                  <a:schemeClr val="bg1">
                    <a:lumMod val="50000"/>
                  </a:schemeClr>
                </a:solidFill>
              </a:rPr>
              <a:t>  디테일한 보스전을 통해 한계까지 치고 빠지는 재미 구축</a:t>
            </a:r>
          </a:p>
        </p:txBody>
      </p:sp>
    </p:spTree>
    <p:extLst>
      <p:ext uri="{BB962C8B-B14F-4D97-AF65-F5344CB8AC3E}">
        <p14:creationId xmlns:p14="http://schemas.microsoft.com/office/powerpoint/2010/main" val="197741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궁극기</a:t>
            </a:r>
            <a:r>
              <a:rPr lang="ko-KR" altLang="en-US" sz="4000" dirty="0" smtClean="0">
                <a:solidFill>
                  <a:schemeClr val="bg1"/>
                </a:solidFill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</a:rPr>
              <a:t>시스템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1304790"/>
            <a:ext cx="11792474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스킬공격을 하면 자원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(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 점수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)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을 획득 </a:t>
            </a:r>
            <a:endParaRPr kumimoji="0" lang="ko-KR" altLang="ko-KR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charset="-127"/>
              <a:ea typeface="맑은 고딕" charset="-127"/>
              <a:cs typeface="Times New Roman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끊임없이 공격을 하는 즐거움 부여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61250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>
            <a:off x="1421845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 flipH="1">
            <a:off x="761250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20092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98" y="4641779"/>
            <a:ext cx="2123964" cy="121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0" y="4384395"/>
            <a:ext cx="1494806" cy="18090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38" y="4384395"/>
            <a:ext cx="1494806" cy="180909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90345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365093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990345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34918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>
            <a:stCxn id="32" idx="4"/>
          </p:cNvCxnSpPr>
          <p:nvPr/>
        </p:nvCxnSpPr>
        <p:spPr>
          <a:xfrm>
            <a:off x="6076333" y="3849562"/>
            <a:ext cx="0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 flipH="1">
            <a:off x="5415738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774580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087553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5415738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5" y="4641779"/>
            <a:ext cx="2123964" cy="1210431"/>
          </a:xfrm>
          <a:prstGeom prst="rect">
            <a:avLst/>
          </a:prstGeom>
        </p:spPr>
      </p:pic>
      <p:cxnSp>
        <p:nvCxnSpPr>
          <p:cNvPr id="24" name="직선 연결선[R] 23"/>
          <p:cNvCxnSpPr/>
          <p:nvPr/>
        </p:nvCxnSpPr>
        <p:spPr>
          <a:xfrm flipH="1">
            <a:off x="7794584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15342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8466399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779458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64" y="4384395"/>
            <a:ext cx="1494806" cy="1809098"/>
          </a:xfrm>
          <a:prstGeom prst="rect">
            <a:avLst/>
          </a:prstGeom>
        </p:spPr>
      </p:pic>
      <p:cxnSp>
        <p:nvCxnSpPr>
          <p:cNvPr id="29" name="직선 연결선[R] 28"/>
          <p:cNvCxnSpPr/>
          <p:nvPr/>
        </p:nvCxnSpPr>
        <p:spPr>
          <a:xfrm>
            <a:off x="1076995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 flipH="1" flipV="1">
            <a:off x="10109364" y="354780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10781179" y="289436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2" name="타원 31"/>
          <p:cNvSpPr/>
          <p:nvPr/>
        </p:nvSpPr>
        <p:spPr>
          <a:xfrm>
            <a:off x="1010936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타원 32"/>
          <p:cNvSpPr/>
          <p:nvPr/>
        </p:nvSpPr>
        <p:spPr>
          <a:xfrm>
            <a:off x="1046820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2179611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/>
          <p:cNvSpPr/>
          <p:nvPr/>
        </p:nvSpPr>
        <p:spPr>
          <a:xfrm>
            <a:off x="4883278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/>
          <p:cNvSpPr/>
          <p:nvPr/>
        </p:nvSpPr>
        <p:spPr>
          <a:xfrm>
            <a:off x="6910544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오른쪽 화살표[R] 36"/>
          <p:cNvSpPr/>
          <p:nvPr/>
        </p:nvSpPr>
        <p:spPr>
          <a:xfrm>
            <a:off x="9641820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직선 연결선[R] 37"/>
          <p:cNvCxnSpPr/>
          <p:nvPr/>
        </p:nvCxnSpPr>
        <p:spPr>
          <a:xfrm flipH="1">
            <a:off x="11071711" y="354780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/>
          <p:cNvCxnSpPr>
            <a:stCxn id="34" idx="0"/>
            <a:endCxn id="32" idx="0"/>
          </p:cNvCxnSpPr>
          <p:nvPr/>
        </p:nvCxnSpPr>
        <p:spPr>
          <a:xfrm>
            <a:off x="6076332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stCxn id="39" idx="4"/>
            <a:endCxn id="41" idx="4"/>
          </p:cNvCxnSpPr>
          <p:nvPr/>
        </p:nvCxnSpPr>
        <p:spPr>
          <a:xfrm flipH="1">
            <a:off x="845517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>
            <a:stCxn id="41" idx="0"/>
            <a:endCxn id="39" idx="0"/>
          </p:cNvCxnSpPr>
          <p:nvPr/>
        </p:nvCxnSpPr>
        <p:spPr>
          <a:xfrm>
            <a:off x="845517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설명선 1[L] 1"/>
          <p:cNvSpPr/>
          <p:nvPr/>
        </p:nvSpPr>
        <p:spPr>
          <a:xfrm>
            <a:off x="3457486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발열점수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획득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2" name="설명선 1[L] 41"/>
          <p:cNvSpPr/>
          <p:nvPr/>
        </p:nvSpPr>
        <p:spPr>
          <a:xfrm>
            <a:off x="8292837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 </a:t>
            </a:r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단계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달성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3" name="텍스트 상자 42"/>
          <p:cNvSpPr txBox="1"/>
          <p:nvPr/>
        </p:nvSpPr>
        <p:spPr>
          <a:xfrm>
            <a:off x="867846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4" name="텍스트 상자 43"/>
          <p:cNvSpPr txBox="1"/>
          <p:nvPr/>
        </p:nvSpPr>
        <p:spPr>
          <a:xfrm>
            <a:off x="3072453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5540105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7912400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7" name="텍스트 상자 46"/>
          <p:cNvSpPr txBox="1"/>
          <p:nvPr/>
        </p:nvSpPr>
        <p:spPr>
          <a:xfrm>
            <a:off x="10122970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 flipH="1">
            <a:off x="1076995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 animBg="1"/>
      <p:bldP spid="14" grpId="0" animBg="1"/>
      <p:bldP spid="17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 animBg="1"/>
      <p:bldP spid="42" grpId="0" animBg="1"/>
      <p:bldP spid="43" grpId="0"/>
      <p:bldP spid="44" grpId="0"/>
      <p:bldP spid="45" grpId="0"/>
      <p:bldP spid="46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955176" y="1452972"/>
            <a:ext cx="11421776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생성된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</a:t>
            </a:r>
            <a:r>
              <a:rPr kumimoji="0" lang="ko-KR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소모</a:t>
            </a: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해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발동하는 직업 고유의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필살기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517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3" name="원형 2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[R] 12"/>
          <p:cNvCxnSpPr>
            <a:stCxn id="7" idx="0"/>
            <a:endCxn id="7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>
            <a:stCxn id="7" idx="6"/>
            <a:endCxn id="7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궁극기 사용</a:t>
            </a:r>
            <a:endParaRPr kumimoji="1" lang="ko-KR" altLang="en-US" sz="2400" dirty="0"/>
          </a:p>
        </p:txBody>
      </p:sp>
      <p:sp>
        <p:nvSpPr>
          <p:cNvPr id="20" name="타원 19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21" name="원형 20"/>
          <p:cNvSpPr/>
          <p:nvPr/>
        </p:nvSpPr>
        <p:spPr>
          <a:xfrm rot="16200000">
            <a:off x="917492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직선 연결선[R] 21"/>
          <p:cNvCxnSpPr>
            <a:stCxn id="20" idx="0"/>
            <a:endCxn id="20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/>
          <p:cNvCxnSpPr>
            <a:stCxn id="20" idx="6"/>
            <a:endCxn id="20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지연 18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지연 2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지연 2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오른쪽 화살표[R] 28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텍스트 상자 27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생성된 발열</a:t>
            </a:r>
            <a:endParaRPr kumimoji="1" lang="ko-KR" altLang="en-US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소모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91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971896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chemeClr val="bg1"/>
                </a:solidFill>
              </a:rPr>
              <a:t>그리고 이런 그래픽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" y="2062379"/>
            <a:ext cx="5884148" cy="33098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168" y="2062379"/>
            <a:ext cx="6068028" cy="33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차별화 가능한 액션 전투 시스템 기획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발열 시스템을 메인으로 한 액션성을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살려줄 수 있는 전투시스템 도입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6852830" y="1149348"/>
            <a:ext cx="39661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 smtClean="0">
                <a:solidFill>
                  <a:srgbClr val="FFC000"/>
                </a:solidFill>
              </a:rPr>
              <a:t>기획 </a:t>
            </a:r>
            <a:r>
              <a:rPr kumimoji="1" lang="en-US" altLang="ko-KR" sz="4800" b="1" dirty="0" smtClean="0">
                <a:solidFill>
                  <a:srgbClr val="FFC000"/>
                </a:solidFill>
              </a:rPr>
              <a:t>/</a:t>
            </a:r>
            <a:r>
              <a:rPr kumimoji="1" lang="ko-KR" altLang="en-US" sz="4800" b="1" dirty="0" smtClean="0">
                <a:solidFill>
                  <a:srgbClr val="FFC000"/>
                </a:solidFill>
              </a:rPr>
              <a:t> 그래픽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신창섭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8443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게임의 컨셉과 어울리는 모델 및 애니메이션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빠르게 반응하는 애니메이션과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이를 살려 줄 수 있는 로우폴리 데이터 제작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6852830" y="1149348"/>
            <a:ext cx="39661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FFC000"/>
                </a:solidFill>
              </a:rPr>
              <a:t>기획 </a:t>
            </a:r>
            <a:r>
              <a:rPr kumimoji="1" lang="en-US" altLang="ko-KR" sz="4800" b="1" dirty="0">
                <a:solidFill>
                  <a:srgbClr val="FFC000"/>
                </a:solidFill>
              </a:rPr>
              <a:t>/</a:t>
            </a:r>
            <a:r>
              <a:rPr kumimoji="1" lang="ko-KR" altLang="en-US" sz="4800" b="1" dirty="0">
                <a:solidFill>
                  <a:srgbClr val="FFC000"/>
                </a:solidFill>
              </a:rPr>
              <a:t> 그래픽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신창섭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2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71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8092</TotalTime>
  <Words>739</Words>
  <Application>Microsoft Macintosh PowerPoint</Application>
  <PresentationFormat>와이드스크린</PresentationFormat>
  <Paragraphs>326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Times New Roman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1759</cp:revision>
  <cp:lastPrinted>2016-05-19T07:43:09Z</cp:lastPrinted>
  <dcterms:created xsi:type="dcterms:W3CDTF">2016-04-26T05:01:04Z</dcterms:created>
  <dcterms:modified xsi:type="dcterms:W3CDTF">2016-11-22T10:13:36Z</dcterms:modified>
</cp:coreProperties>
</file>